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45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121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52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3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84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404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2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682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388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019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812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25C6-EBFD-4785-9A5D-CBC44624CDE2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D12B4-7906-43FA-A5FF-82FC01180BC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74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72500" y="365125"/>
            <a:ext cx="2579427" cy="453741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273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smtClean="0"/>
              <a:t>الاجتياز </a:t>
            </a:r>
            <a:r>
              <a:rPr lang="ar-SA" sz="2000" b="1" dirty="0"/>
              <a:t>أسفل </a:t>
            </a:r>
            <a:r>
              <a:rPr lang="ar-SA" sz="2000" b="1" dirty="0" smtClean="0"/>
              <a:t>الشبكة</a:t>
            </a:r>
            <a:r>
              <a:rPr lang="ar-IQ" sz="2000" b="1" dirty="0" smtClean="0"/>
              <a:t> / </a:t>
            </a:r>
            <a:r>
              <a:rPr lang="ar-SA" sz="2000" dirty="0" smtClean="0"/>
              <a:t>يسمح </a:t>
            </a:r>
            <a:r>
              <a:rPr lang="ar-SA" sz="2000" dirty="0"/>
              <a:t>بالاجتياز إلى داخل مجال المنافس تحت الشبكة، بشرط ألا يتدخل </a:t>
            </a:r>
            <a:r>
              <a:rPr lang="ar-SA" sz="2000" dirty="0" smtClean="0"/>
              <a:t>ذلك</a:t>
            </a:r>
            <a:r>
              <a:rPr lang="ar-IQ" sz="2000" dirty="0" smtClean="0"/>
              <a:t> </a:t>
            </a:r>
            <a:r>
              <a:rPr lang="ar-SA" sz="2000" dirty="0" smtClean="0"/>
              <a:t>مع </a:t>
            </a:r>
            <a:r>
              <a:rPr lang="ar-SA" sz="2000" dirty="0"/>
              <a:t>لعب المنافس.</a:t>
            </a:r>
          </a:p>
          <a:p>
            <a:pPr marL="0" indent="0" algn="ctr">
              <a:buNone/>
            </a:pPr>
            <a:r>
              <a:rPr lang="ar-SA" sz="2000" dirty="0" smtClean="0"/>
              <a:t>الاجتياز </a:t>
            </a:r>
            <a:r>
              <a:rPr lang="ar-SA" sz="2000" dirty="0"/>
              <a:t>إلى داخل ملعب المنافس </a:t>
            </a:r>
            <a:r>
              <a:rPr lang="ar-SA" sz="2000" dirty="0" err="1" smtClean="0"/>
              <a:t>وارء</a:t>
            </a:r>
            <a:r>
              <a:rPr lang="ar-SA" sz="2000" dirty="0" smtClean="0"/>
              <a:t> </a:t>
            </a:r>
            <a:r>
              <a:rPr lang="ar-SA" sz="2000" dirty="0"/>
              <a:t>خط المنتصف</a:t>
            </a:r>
            <a:r>
              <a:rPr lang="ar-SA" sz="2000" dirty="0" smtClean="0"/>
              <a:t>:</a:t>
            </a:r>
          </a:p>
          <a:p>
            <a:pPr marL="0" indent="0" algn="ctr">
              <a:buNone/>
            </a:pPr>
            <a:r>
              <a:rPr lang="ar-SA" sz="2000" dirty="0" smtClean="0"/>
              <a:t>يسمح بلمس ملعب المنافس بالقدم (بالأقدام) بشرط أن يبقى جزء من القدم</a:t>
            </a:r>
            <a:r>
              <a:rPr lang="ar-IQ" sz="2000" dirty="0" smtClean="0"/>
              <a:t> </a:t>
            </a:r>
            <a:r>
              <a:rPr lang="ar-SA" sz="2000" dirty="0" smtClean="0"/>
              <a:t>(</a:t>
            </a:r>
            <a:r>
              <a:rPr lang="ar-SA" sz="2000" dirty="0"/>
              <a:t>الأقدام) إما ملامساً أو مباشرة فوق خط المنتصف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يسمح </a:t>
            </a:r>
            <a:r>
              <a:rPr lang="ar-SA" sz="2000" dirty="0"/>
              <a:t>بلمس ملعب المنافس باي جزء من الجسم فوق الأقدام بشرط أن </a:t>
            </a:r>
            <a:r>
              <a:rPr lang="ar-SA" sz="2000" dirty="0" smtClean="0"/>
              <a:t>لا</a:t>
            </a:r>
            <a:r>
              <a:rPr lang="ar-IQ" sz="2000" dirty="0" smtClean="0"/>
              <a:t> </a:t>
            </a:r>
            <a:r>
              <a:rPr lang="ar-SA" sz="2000" dirty="0" smtClean="0"/>
              <a:t>يتداخل </a:t>
            </a:r>
            <a:r>
              <a:rPr lang="ar-SA" sz="2000" dirty="0"/>
              <a:t>هذا مع لعب المنافس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للاعب أن يدخل ملعب المنافس بعد أن تكون الكرة خارج اللعب. </a:t>
            </a:r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للاعبين </a:t>
            </a:r>
            <a:r>
              <a:rPr lang="ar-SA" sz="2000" dirty="0" err="1"/>
              <a:t>الإجتياز</a:t>
            </a:r>
            <a:r>
              <a:rPr lang="ar-SA" sz="2000" dirty="0"/>
              <a:t> إلى داخل المنطقة الحرة للمنافس بشرط أن لا </a:t>
            </a:r>
            <a:r>
              <a:rPr lang="ar-SA" sz="2000" dirty="0" smtClean="0"/>
              <a:t>يتداخلوا</a:t>
            </a:r>
            <a:r>
              <a:rPr lang="ar-IQ" sz="2000" dirty="0" smtClean="0"/>
              <a:t> </a:t>
            </a:r>
            <a:r>
              <a:rPr lang="ar-SA" sz="2000" dirty="0" smtClean="0"/>
              <a:t>مع </a:t>
            </a:r>
            <a:r>
              <a:rPr lang="ar-SA" sz="2000" dirty="0"/>
              <a:t>لعب المنافس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/>
              <a:t>لمس </a:t>
            </a:r>
            <a:r>
              <a:rPr lang="ar-SA" sz="2000" b="1" dirty="0" smtClean="0"/>
              <a:t>الشبكة</a:t>
            </a:r>
            <a:r>
              <a:rPr lang="ar-IQ" sz="2000" b="1" dirty="0" smtClean="0"/>
              <a:t> / </a:t>
            </a:r>
            <a:r>
              <a:rPr lang="ar-SA" sz="2000" dirty="0" smtClean="0"/>
              <a:t>ملامسة </a:t>
            </a:r>
            <a:r>
              <a:rPr lang="ar-SA" sz="2000" dirty="0"/>
              <a:t>اللاعب للشبكة بين الهوائيين (</a:t>
            </a:r>
            <a:r>
              <a:rPr lang="ar-SA" sz="2000" dirty="0" err="1"/>
              <a:t>العصاتين</a:t>
            </a:r>
            <a:r>
              <a:rPr lang="ar-SA" sz="2000" dirty="0"/>
              <a:t>)، أثناء حركة لعب </a:t>
            </a:r>
            <a:r>
              <a:rPr lang="ar-SA" sz="2000" dirty="0" err="1" smtClean="0"/>
              <a:t>الكرة،يعتبر</a:t>
            </a:r>
            <a:r>
              <a:rPr lang="ar-SA" sz="2000" dirty="0" smtClean="0"/>
              <a:t> خطأ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/>
              <a:t>إن حركة لعب الكرة تشمل – بين أشياء أخرى – الارتقاء، الضرب (</a:t>
            </a:r>
            <a:r>
              <a:rPr lang="ar-SA" sz="2000" b="1" dirty="0" smtClean="0"/>
              <a:t>أو</a:t>
            </a:r>
            <a:r>
              <a:rPr lang="ar-IQ" sz="2000" b="1" dirty="0" smtClean="0"/>
              <a:t> </a:t>
            </a:r>
            <a:r>
              <a:rPr lang="ar-SA" sz="2000" b="1" dirty="0" smtClean="0"/>
              <a:t>المحاولة</a:t>
            </a:r>
            <a:r>
              <a:rPr lang="ar-SA" sz="2000" b="1" dirty="0"/>
              <a:t>)، والهبوط بأمان، الاستعداد لبدء حركة أخرى</a:t>
            </a:r>
            <a:r>
              <a:rPr lang="ar-SA" sz="2000" b="1" dirty="0" smtClean="0"/>
              <a:t>.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dirty="0" smtClean="0"/>
              <a:t>يجوز </a:t>
            </a:r>
            <a:r>
              <a:rPr lang="ar-SA" sz="2000" dirty="0"/>
              <a:t>للاعبين لمس القائم، الحبال، أو أي جسم آخر خارج العصي الهوائية </a:t>
            </a:r>
            <a:r>
              <a:rPr lang="ar-SA" sz="2000" dirty="0" smtClean="0"/>
              <a:t>بما</a:t>
            </a:r>
            <a:r>
              <a:rPr lang="ar-IQ" sz="2000" dirty="0" smtClean="0"/>
              <a:t> </a:t>
            </a:r>
            <a:r>
              <a:rPr lang="ar-SA" sz="2000" dirty="0" smtClean="0"/>
              <a:t>فيه </a:t>
            </a:r>
            <a:r>
              <a:rPr lang="ar-SA" sz="2000" dirty="0"/>
              <a:t>الشبكة نفسها، بشرط أن هذا لا يتداخل مع اللعب</a:t>
            </a:r>
            <a:r>
              <a:rPr lang="ar-SA" sz="2000" dirty="0" smtClean="0"/>
              <a:t>.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تدفع الكرة الشبكة وينتج عن ذلك لمسها للمنافس، لا يوجد خطأ </a:t>
            </a:r>
            <a:r>
              <a:rPr lang="ar-SA" sz="2000" dirty="0" smtClean="0"/>
              <a:t>قد</a:t>
            </a:r>
            <a:r>
              <a:rPr lang="ar-IQ" sz="2000" dirty="0" smtClean="0"/>
              <a:t> </a:t>
            </a:r>
            <a:r>
              <a:rPr lang="ar-SA" sz="2000" dirty="0" smtClean="0"/>
              <a:t>ارتكب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b="1" dirty="0" smtClean="0"/>
              <a:t>أخطاء </a:t>
            </a:r>
            <a:r>
              <a:rPr lang="ar-SA" sz="2000" b="1" dirty="0"/>
              <a:t>اللاعب عند </a:t>
            </a:r>
            <a:r>
              <a:rPr lang="ar-SA" sz="2000" b="1" dirty="0" smtClean="0"/>
              <a:t>الشبكة</a:t>
            </a:r>
            <a:r>
              <a:rPr lang="ar-IQ" sz="2000" b="1" dirty="0" smtClean="0"/>
              <a:t> / </a:t>
            </a:r>
            <a:r>
              <a:rPr lang="ar-SA" sz="2000" dirty="0" smtClean="0"/>
              <a:t>يلمس </a:t>
            </a:r>
            <a:r>
              <a:rPr lang="ar-SA" sz="2000" dirty="0"/>
              <a:t>اللاعب الكرة أو المنافس في مجال المنافس قبل أو أثناء </a:t>
            </a:r>
            <a:r>
              <a:rPr lang="ar-SA" sz="2000" dirty="0" smtClean="0"/>
              <a:t>الضربة</a:t>
            </a:r>
            <a:r>
              <a:rPr lang="ar-IQ" sz="2000" dirty="0" smtClean="0"/>
              <a:t> </a:t>
            </a:r>
            <a:r>
              <a:rPr lang="ar-SA" sz="2000" dirty="0" smtClean="0"/>
              <a:t>الهجومية </a:t>
            </a:r>
            <a:r>
              <a:rPr lang="ar-SA" sz="2000" dirty="0"/>
              <a:t>للمنافس.</a:t>
            </a:r>
          </a:p>
          <a:p>
            <a:pPr marL="0" indent="0" algn="ctr">
              <a:buNone/>
            </a:pPr>
            <a:r>
              <a:rPr lang="ar-SA" sz="2000" dirty="0" smtClean="0"/>
              <a:t>يتداخل </a:t>
            </a:r>
            <a:r>
              <a:rPr lang="ar-SA" sz="2000" dirty="0"/>
              <a:t>اللاعب مع لعب المنافس بينما يجتاز إلى مجال المنافس تحت الشبكة. </a:t>
            </a:r>
          </a:p>
          <a:p>
            <a:pPr marL="0" indent="0" algn="ctr">
              <a:buNone/>
            </a:pPr>
            <a:r>
              <a:rPr lang="ar-SA" sz="2000" dirty="0" smtClean="0"/>
              <a:t>تجتاز </a:t>
            </a:r>
            <a:r>
              <a:rPr lang="ar-SA" sz="2000" dirty="0"/>
              <a:t>قدم (أقدام) اللاعب بالكامل لملعب المنافس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37090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95081" y="365126"/>
            <a:ext cx="2361062" cy="46738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32514"/>
            <a:ext cx="10515600" cy="5344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يتداخل اللاعب في اللعب بواسطة:</a:t>
            </a:r>
          </a:p>
          <a:p>
            <a:pPr marL="0" indent="0" algn="ctr">
              <a:buNone/>
            </a:pPr>
            <a:r>
              <a:rPr lang="ar-SA" sz="2000" dirty="0"/>
              <a:t>- لمس الشبكة بين </a:t>
            </a:r>
            <a:r>
              <a:rPr lang="ar-SA" sz="2000" dirty="0" err="1"/>
              <a:t>العصاتين</a:t>
            </a:r>
            <a:r>
              <a:rPr lang="ar-SA" sz="2000" dirty="0"/>
              <a:t> أو العصا الهوائية نفسها أثناء حركته </a:t>
            </a:r>
            <a:r>
              <a:rPr lang="ar-SA" sz="2000" dirty="0" smtClean="0"/>
              <a:t>للعب</a:t>
            </a:r>
            <a:r>
              <a:rPr lang="ar-IQ" sz="2000" dirty="0" smtClean="0"/>
              <a:t> </a:t>
            </a:r>
            <a:r>
              <a:rPr lang="ar-SA" sz="2000" dirty="0" smtClean="0"/>
              <a:t>الكرة.</a:t>
            </a:r>
            <a:endParaRPr lang="ar-SA" sz="2000" dirty="0"/>
          </a:p>
          <a:p>
            <a:pPr marL="0" indent="0" algn="ctr">
              <a:buNone/>
            </a:pPr>
            <a:r>
              <a:rPr lang="ar-IQ" sz="2000" dirty="0" smtClean="0"/>
              <a:t>ـ </a:t>
            </a:r>
            <a:r>
              <a:rPr lang="ar-SA" sz="2000" dirty="0" smtClean="0"/>
              <a:t>استخدام </a:t>
            </a:r>
            <a:r>
              <a:rPr lang="ar-SA" sz="2000" dirty="0"/>
              <a:t>الشبكة بين العصي الهوائية كدعم أو </a:t>
            </a:r>
            <a:r>
              <a:rPr lang="ar-SA" sz="2000" dirty="0" err="1" smtClean="0"/>
              <a:t>للاستق</a:t>
            </a:r>
            <a:r>
              <a:rPr lang="ar-IQ" sz="2000" dirty="0" smtClean="0"/>
              <a:t>رار</a:t>
            </a:r>
            <a:r>
              <a:rPr lang="ar-SA" sz="2000" dirty="0" smtClean="0"/>
              <a:t>. 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- </a:t>
            </a:r>
            <a:r>
              <a:rPr lang="ar-SA" sz="2000" dirty="0"/>
              <a:t>إيجاد ميزة مخادعة ضد المنافس بلمس الشبكة.</a:t>
            </a:r>
          </a:p>
          <a:p>
            <a:pPr marL="0" indent="0" algn="ctr">
              <a:buNone/>
            </a:pPr>
            <a:r>
              <a:rPr lang="ar-SA" sz="2000" dirty="0"/>
              <a:t>- عمل حركات تعيق المحاولة الصحيحة للمنافس للعب الكرة.</a:t>
            </a:r>
          </a:p>
          <a:p>
            <a:pPr marL="0" indent="0" algn="ctr">
              <a:buNone/>
            </a:pPr>
            <a:r>
              <a:rPr lang="ar-SA" sz="2000" dirty="0"/>
              <a:t>- لمس/ مسك الشبكة</a:t>
            </a:r>
          </a:p>
          <a:p>
            <a:pPr marL="0" indent="0" algn="ctr">
              <a:buNone/>
            </a:pPr>
            <a:r>
              <a:rPr lang="ar-SA" sz="2000" dirty="0"/>
              <a:t>أي لاعب قريب من الكرة أثناء اللعب أو أثناء محاولة اللعب يعتبروا في </a:t>
            </a:r>
            <a:r>
              <a:rPr lang="ar-SA" sz="2000" dirty="0" smtClean="0"/>
              <a:t>حركة</a:t>
            </a:r>
            <a:r>
              <a:rPr lang="ar-IQ" sz="2000" dirty="0" smtClean="0"/>
              <a:t> </a:t>
            </a:r>
            <a:r>
              <a:rPr lang="ar-SA" sz="2000" dirty="0" smtClean="0"/>
              <a:t>اللعب </a:t>
            </a:r>
            <a:r>
              <a:rPr lang="ar-SA" sz="2000" dirty="0"/>
              <a:t>حتى لو لم يلمس الكرة.</a:t>
            </a:r>
          </a:p>
          <a:p>
            <a:pPr marL="0" indent="0" algn="ctr">
              <a:buNone/>
            </a:pPr>
            <a:r>
              <a:rPr lang="ar-SA" sz="2000" dirty="0"/>
              <a:t>مع ذلك لمس الشبكة خارج حدود العصا الهوائية لا يعتبر </a:t>
            </a:r>
            <a:r>
              <a:rPr lang="ar-SA" sz="2000" dirty="0" smtClean="0"/>
              <a:t>خطأ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الإرسال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dirty="0"/>
              <a:t>الإرسال هو حركة وضع الكرة في اللعب بواسطة اللاعب الخلفي </a:t>
            </a:r>
            <a:r>
              <a:rPr lang="ar-SA" sz="2000" dirty="0" smtClean="0"/>
              <a:t>الأيمن</a:t>
            </a:r>
            <a:r>
              <a:rPr lang="ar-IQ" sz="2000" dirty="0" smtClean="0"/>
              <a:t> </a:t>
            </a:r>
            <a:r>
              <a:rPr lang="ar-SA" sz="2000" dirty="0" smtClean="0"/>
              <a:t>المتواجد </a:t>
            </a:r>
            <a:r>
              <a:rPr lang="ar-SA" sz="2000" dirty="0"/>
              <a:t>في منطقة الإرسال.</a:t>
            </a:r>
          </a:p>
          <a:p>
            <a:pPr marL="0" indent="0" algn="ctr">
              <a:buNone/>
            </a:pPr>
            <a:r>
              <a:rPr lang="ar-SA" sz="2000" b="1" dirty="0" smtClean="0"/>
              <a:t>الإرسال </a:t>
            </a:r>
            <a:r>
              <a:rPr lang="ar-SA" sz="2000" b="1" dirty="0"/>
              <a:t>الأول في الشوط</a:t>
            </a:r>
          </a:p>
          <a:p>
            <a:pPr marL="0" indent="0" algn="ctr">
              <a:buNone/>
            </a:pPr>
            <a:r>
              <a:rPr lang="ar-SA" sz="2000" dirty="0" smtClean="0"/>
              <a:t>يؤدي </a:t>
            </a:r>
            <a:r>
              <a:rPr lang="ar-SA" sz="2000" dirty="0"/>
              <a:t>الإرسال الأول في الشوط الأول وكذلك الذي في الشوط </a:t>
            </a:r>
            <a:r>
              <a:rPr lang="ar-SA" sz="2000" dirty="0" smtClean="0"/>
              <a:t>الفاصل</a:t>
            </a:r>
            <a:r>
              <a:rPr lang="ar-IQ" sz="2000" dirty="0" smtClean="0"/>
              <a:t> </a:t>
            </a:r>
            <a:r>
              <a:rPr lang="ar-SA" sz="2000" dirty="0" smtClean="0"/>
              <a:t>(</a:t>
            </a:r>
            <a:r>
              <a:rPr lang="ar-SA" sz="2000" dirty="0"/>
              <a:t>الخامس) بواسطة الفريق المحدد بواسطة القرعة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/>
              <a:t>تبدأ الأشواط الأخرى بإرسال الفريق الذي لم يقم بالإرسال أولاً في </a:t>
            </a:r>
            <a:r>
              <a:rPr lang="ar-SA" sz="2000" dirty="0" smtClean="0"/>
              <a:t>الشوط</a:t>
            </a:r>
            <a:r>
              <a:rPr lang="ar-IQ" sz="2000" dirty="0" smtClean="0"/>
              <a:t> </a:t>
            </a:r>
            <a:r>
              <a:rPr lang="ar-SA" sz="2000" dirty="0" smtClean="0"/>
              <a:t>السابق.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2795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72501" y="365125"/>
            <a:ext cx="2292824" cy="521979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smtClean="0"/>
              <a:t>ترتيب </a:t>
            </a:r>
            <a:r>
              <a:rPr lang="ar-SA" sz="2000" b="1" dirty="0"/>
              <a:t>الإرسال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يتبع اللاعبون ترتيب الإرسال المسجل في ورقة ترتيب الدو ا رن. </a:t>
            </a:r>
          </a:p>
          <a:p>
            <a:pPr marL="0" indent="0" algn="ctr">
              <a:buNone/>
            </a:pPr>
            <a:r>
              <a:rPr lang="ar-SA" sz="2000" dirty="0" smtClean="0"/>
              <a:t>بعد </a:t>
            </a:r>
            <a:r>
              <a:rPr lang="ar-SA" sz="2000" dirty="0"/>
              <a:t>الإرسال الأول في الشوط، يحدد اللاعب الذي يقوم بالإرسال كالتالي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يفوز الفريق المرسل بالتداول، يؤدي اللاعب الذي أرسل من قبل (</a:t>
            </a:r>
            <a:r>
              <a:rPr lang="ar-SA" sz="2000" dirty="0" smtClean="0"/>
              <a:t>أو</a:t>
            </a:r>
            <a:r>
              <a:rPr lang="ar-IQ" sz="2000" dirty="0" smtClean="0"/>
              <a:t> </a:t>
            </a:r>
            <a:r>
              <a:rPr lang="ar-SA" sz="2000" dirty="0" smtClean="0"/>
              <a:t>بديله</a:t>
            </a:r>
            <a:r>
              <a:rPr lang="ar-SA" sz="2000" dirty="0"/>
              <a:t>) الإرسال مرة أخرى</a:t>
            </a:r>
            <a:r>
              <a:rPr lang="ar-SA" sz="2000" dirty="0" smtClean="0"/>
              <a:t>. 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يقوم الفريق المستقبل بالتداول، فإنه يكسب الحق في الإرسال، ويدور </a:t>
            </a:r>
            <a:r>
              <a:rPr lang="ar-SA" sz="2000" dirty="0" smtClean="0"/>
              <a:t>قبل</a:t>
            </a:r>
            <a:r>
              <a:rPr lang="ar-IQ" sz="2000" dirty="0" smtClean="0"/>
              <a:t> </a:t>
            </a:r>
            <a:r>
              <a:rPr lang="ar-SA" sz="2000" dirty="0" smtClean="0"/>
              <a:t>تأدية </a:t>
            </a:r>
            <a:r>
              <a:rPr lang="ar-SA" sz="2000" dirty="0"/>
              <a:t>الإرسال، ويقوم بالإرسال اللاعب الذي يتحرك من المركز الأمامي </a:t>
            </a:r>
            <a:r>
              <a:rPr lang="ar-SA" sz="2000" dirty="0" smtClean="0"/>
              <a:t>الأيمن</a:t>
            </a:r>
            <a:r>
              <a:rPr lang="ar-IQ" sz="2000" dirty="0" smtClean="0"/>
              <a:t> </a:t>
            </a:r>
            <a:r>
              <a:rPr lang="ar-SA" sz="2000" dirty="0" smtClean="0"/>
              <a:t>إلى </a:t>
            </a:r>
            <a:r>
              <a:rPr lang="ar-SA" sz="2000" dirty="0"/>
              <a:t>المركز الخلفي الأيمن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السماح </a:t>
            </a:r>
            <a:r>
              <a:rPr lang="ar-SA" sz="2000" b="1" dirty="0"/>
              <a:t>بالإرسال</a:t>
            </a:r>
          </a:p>
          <a:p>
            <a:pPr marL="0" indent="0" algn="ctr">
              <a:buNone/>
            </a:pPr>
            <a:r>
              <a:rPr lang="ar-SA" sz="2000" dirty="0"/>
              <a:t>يسمح الحكم الأول بالإرسال بعد التأكد من أن الفريقين مستعدين للعب </a:t>
            </a:r>
            <a:r>
              <a:rPr lang="ar-SA" sz="2000" dirty="0" smtClean="0"/>
              <a:t>وأن</a:t>
            </a:r>
            <a:r>
              <a:rPr lang="ar-IQ" sz="2000" dirty="0" smtClean="0"/>
              <a:t> </a:t>
            </a:r>
            <a:r>
              <a:rPr lang="ar-SA" sz="2000" dirty="0" smtClean="0"/>
              <a:t>المرسل </a:t>
            </a:r>
            <a:r>
              <a:rPr lang="ar-SA" sz="2000" dirty="0"/>
              <a:t>مستحوذ على الكرة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تنفيذ </a:t>
            </a:r>
            <a:r>
              <a:rPr lang="ar-SA" sz="2000" b="1" dirty="0"/>
              <a:t>الإرسال </a:t>
            </a:r>
            <a:endParaRPr lang="ar-IQ" sz="2000" b="1" dirty="0" smtClean="0"/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تضرب الكرة بيد واحدة أو بأي جزء من الذ ا رع بعد قذفها أو تركها </a:t>
            </a:r>
            <a:r>
              <a:rPr lang="ar-SA" sz="2000" dirty="0" smtClean="0"/>
              <a:t>من</a:t>
            </a:r>
            <a:r>
              <a:rPr lang="ar-IQ" sz="2000" dirty="0" smtClean="0"/>
              <a:t> </a:t>
            </a:r>
            <a:r>
              <a:rPr lang="ar-SA" sz="2000" dirty="0" smtClean="0"/>
              <a:t>اليد </a:t>
            </a:r>
            <a:r>
              <a:rPr lang="ar-SA" sz="2000" dirty="0"/>
              <a:t>(اليدين).</a:t>
            </a:r>
          </a:p>
          <a:p>
            <a:pPr marL="0" indent="0" algn="ctr">
              <a:buNone/>
            </a:pPr>
            <a:r>
              <a:rPr lang="ar-SA" sz="2000" dirty="0" smtClean="0"/>
              <a:t>يسمح </a:t>
            </a:r>
            <a:r>
              <a:rPr lang="ar-SA" sz="2000" dirty="0"/>
              <a:t>بقذفة أو ترك واحد للكرة فقط، ويكون ارتداد الكرة أو تحركها بين </a:t>
            </a:r>
            <a:r>
              <a:rPr lang="ar-SA" sz="2000" dirty="0" smtClean="0"/>
              <a:t>اليدين</a:t>
            </a:r>
            <a:r>
              <a:rPr lang="ar-IQ" sz="2000" dirty="0" smtClean="0"/>
              <a:t> </a:t>
            </a:r>
            <a:r>
              <a:rPr lang="ar-SA" sz="2000" dirty="0" smtClean="0"/>
              <a:t>مسموحاً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على المرسل عند لحظة ضربة الإرسال أو </a:t>
            </a:r>
            <a:r>
              <a:rPr lang="ar-SA" sz="2000" dirty="0" err="1"/>
              <a:t>الإرتقاء</a:t>
            </a:r>
            <a:r>
              <a:rPr lang="ar-SA" sz="2000" dirty="0"/>
              <a:t> للإرسال بالقفز، </a:t>
            </a:r>
            <a:r>
              <a:rPr lang="ar-SA" sz="2000" dirty="0" smtClean="0"/>
              <a:t>عدم</a:t>
            </a:r>
            <a:r>
              <a:rPr lang="ar-IQ" sz="2000" dirty="0" smtClean="0"/>
              <a:t> </a:t>
            </a:r>
            <a:r>
              <a:rPr lang="ar-SA" sz="2000" dirty="0" smtClean="0"/>
              <a:t>لمس </a:t>
            </a:r>
            <a:r>
              <a:rPr lang="ar-SA" sz="2000" dirty="0"/>
              <a:t>الملعب (بما في ذلك خط النهاية) أو الأرض خارج منطقة الإرسال.</a:t>
            </a:r>
          </a:p>
          <a:p>
            <a:pPr marL="0" indent="0" algn="ctr">
              <a:buNone/>
            </a:pPr>
            <a:r>
              <a:rPr lang="ar-SA" sz="2000" dirty="0"/>
              <a:t>يحق له بعد الضربة أن ينزل خارج منطقة الإرسال أو داخل الملعب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9558125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ملء الشاشة</PresentationFormat>
  <Paragraphs>41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حركات اللعب</vt:lpstr>
      <vt:lpstr>حركات اللعب</vt:lpstr>
      <vt:lpstr>حركات اللعب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حركات اللعب</dc:title>
  <dc:creator>DR.Ahmed Saker 2O14</dc:creator>
  <cp:lastModifiedBy>DR.Ahmed Saker 2O14</cp:lastModifiedBy>
  <cp:revision>1</cp:revision>
  <dcterms:created xsi:type="dcterms:W3CDTF">2018-12-12T05:54:50Z</dcterms:created>
  <dcterms:modified xsi:type="dcterms:W3CDTF">2018-12-12T05:54:54Z</dcterms:modified>
</cp:coreProperties>
</file>